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9" r:id="rId4"/>
    <p:sldId id="267" r:id="rId5"/>
    <p:sldId id="258" r:id="rId6"/>
    <p:sldId id="269" r:id="rId7"/>
    <p:sldId id="260" r:id="rId8"/>
    <p:sldId id="268" r:id="rId9"/>
    <p:sldId id="266" r:id="rId10"/>
    <p:sldId id="261" r:id="rId11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2" autoAdjust="0"/>
    <p:restoredTop sz="82512" autoAdjust="0"/>
  </p:normalViewPr>
  <p:slideViewPr>
    <p:cSldViewPr snapToGrid="0" snapToObjects="1">
      <p:cViewPr varScale="1">
        <p:scale>
          <a:sx n="96" d="100"/>
          <a:sy n="96" d="100"/>
        </p:scale>
        <p:origin x="168" y="6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B92652-64CE-FA4A-8637-2D19A19CF10A}" type="doc">
      <dgm:prSet loTypeId="urn:microsoft.com/office/officeart/2009/3/layout/Phased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5DD577-2FD4-E046-B9A6-9D9CAB0A9933}">
      <dgm:prSet phldrT="[Text]"/>
      <dgm:spPr/>
      <dgm:t>
        <a:bodyPr/>
        <a:lstStyle/>
        <a:p>
          <a:r>
            <a:rPr lang="en-US" dirty="0"/>
            <a:t>Classification Algorithms</a:t>
          </a:r>
        </a:p>
      </dgm:t>
    </dgm:pt>
    <dgm:pt modelId="{285A18E7-E0F5-CA4E-B995-1C453BFBD5C5}" type="parTrans" cxnId="{F20448C3-9DF7-064A-88EC-F8C3A8550330}">
      <dgm:prSet/>
      <dgm:spPr/>
      <dgm:t>
        <a:bodyPr/>
        <a:lstStyle/>
        <a:p>
          <a:endParaRPr lang="en-US"/>
        </a:p>
      </dgm:t>
    </dgm:pt>
    <dgm:pt modelId="{244A5056-9B1B-AF42-A201-D1695597C2EC}" type="sibTrans" cxnId="{F20448C3-9DF7-064A-88EC-F8C3A8550330}">
      <dgm:prSet/>
      <dgm:spPr/>
      <dgm:t>
        <a:bodyPr/>
        <a:lstStyle/>
        <a:p>
          <a:endParaRPr lang="en-US"/>
        </a:p>
      </dgm:t>
    </dgm:pt>
    <dgm:pt modelId="{5970D4CB-DA9C-2842-8126-3C3E2C372FEC}">
      <dgm:prSet phldrT="[Text]"/>
      <dgm:spPr/>
      <dgm:t>
        <a:bodyPr/>
        <a:lstStyle/>
        <a:p>
          <a:r>
            <a:rPr lang="en-US" dirty="0"/>
            <a:t>Classifier1</a:t>
          </a:r>
        </a:p>
      </dgm:t>
    </dgm:pt>
    <dgm:pt modelId="{9C94FF71-E17A-2E40-B20D-C7A77C0F55FA}" type="parTrans" cxnId="{9E7CA607-23B4-AB48-844B-2E07E483D49D}">
      <dgm:prSet/>
      <dgm:spPr/>
      <dgm:t>
        <a:bodyPr/>
        <a:lstStyle/>
        <a:p>
          <a:endParaRPr lang="en-US"/>
        </a:p>
      </dgm:t>
    </dgm:pt>
    <dgm:pt modelId="{2270FCDF-9D8D-8048-A5E7-E0A158D080AC}" type="sibTrans" cxnId="{9E7CA607-23B4-AB48-844B-2E07E483D49D}">
      <dgm:prSet/>
      <dgm:spPr/>
      <dgm:t>
        <a:bodyPr/>
        <a:lstStyle/>
        <a:p>
          <a:endParaRPr lang="en-US"/>
        </a:p>
      </dgm:t>
    </dgm:pt>
    <dgm:pt modelId="{EB5EE81B-E387-9C4D-A8E6-FD63867AB4B6}">
      <dgm:prSet phldrT="[Text]"/>
      <dgm:spPr/>
      <dgm:t>
        <a:bodyPr/>
        <a:lstStyle/>
        <a:p>
          <a:r>
            <a:rPr lang="en-US" dirty="0"/>
            <a:t>Classifier-k</a:t>
          </a:r>
        </a:p>
      </dgm:t>
    </dgm:pt>
    <dgm:pt modelId="{AA736DBE-F2D7-9C4D-BA35-605EEB671224}" type="parTrans" cxnId="{4C98BFB1-57F7-A942-A5DD-CE730A4CEC7A}">
      <dgm:prSet/>
      <dgm:spPr/>
      <dgm:t>
        <a:bodyPr/>
        <a:lstStyle/>
        <a:p>
          <a:endParaRPr lang="en-US"/>
        </a:p>
      </dgm:t>
    </dgm:pt>
    <dgm:pt modelId="{19D8F8BD-F1DF-6C43-B954-3A1929FEA201}" type="sibTrans" cxnId="{4C98BFB1-57F7-A942-A5DD-CE730A4CEC7A}">
      <dgm:prSet/>
      <dgm:spPr/>
      <dgm:t>
        <a:bodyPr/>
        <a:lstStyle/>
        <a:p>
          <a:endParaRPr lang="en-US"/>
        </a:p>
      </dgm:t>
    </dgm:pt>
    <dgm:pt modelId="{54DF6460-7001-1C43-9B41-3D2154BFD252}">
      <dgm:prSet phldrT="[Text]"/>
      <dgm:spPr/>
      <dgm:t>
        <a:bodyPr/>
        <a:lstStyle/>
        <a:p>
          <a:r>
            <a:rPr lang="en-US" dirty="0"/>
            <a:t>Classifier2</a:t>
          </a:r>
        </a:p>
      </dgm:t>
    </dgm:pt>
    <dgm:pt modelId="{CF0AB0CE-7DAB-0D4E-81BD-243CEBBA8431}" type="parTrans" cxnId="{4C928CE6-4EC1-2840-89FB-05822A3CD753}">
      <dgm:prSet/>
      <dgm:spPr/>
      <dgm:t>
        <a:bodyPr/>
        <a:lstStyle/>
        <a:p>
          <a:endParaRPr lang="en-US"/>
        </a:p>
      </dgm:t>
    </dgm:pt>
    <dgm:pt modelId="{703B796A-D50B-3349-A542-E0BE0022B165}" type="sibTrans" cxnId="{4C928CE6-4EC1-2840-89FB-05822A3CD753}">
      <dgm:prSet/>
      <dgm:spPr/>
      <dgm:t>
        <a:bodyPr/>
        <a:lstStyle/>
        <a:p>
          <a:endParaRPr lang="en-US"/>
        </a:p>
      </dgm:t>
    </dgm:pt>
    <dgm:pt modelId="{35C44B69-3BB2-644F-9EF6-0E8AC8A56FD2}">
      <dgm:prSet phldrT="[Text]"/>
      <dgm:spPr/>
      <dgm:t>
        <a:bodyPr/>
        <a:lstStyle/>
        <a:p>
          <a:r>
            <a:rPr lang="en-US" dirty="0"/>
            <a:t>Final predictions</a:t>
          </a:r>
        </a:p>
      </dgm:t>
    </dgm:pt>
    <dgm:pt modelId="{39BD1338-AD0A-8945-A59F-80C2E26F7538}" type="parTrans" cxnId="{8C552825-4A5F-AB4A-B166-2D5D92133F2A}">
      <dgm:prSet/>
      <dgm:spPr/>
      <dgm:t>
        <a:bodyPr/>
        <a:lstStyle/>
        <a:p>
          <a:endParaRPr lang="en-US"/>
        </a:p>
      </dgm:t>
    </dgm:pt>
    <dgm:pt modelId="{B19F0FE9-AC74-A74B-A510-B0E1EAD528DF}" type="sibTrans" cxnId="{8C552825-4A5F-AB4A-B166-2D5D92133F2A}">
      <dgm:prSet/>
      <dgm:spPr/>
      <dgm:t>
        <a:bodyPr/>
        <a:lstStyle/>
        <a:p>
          <a:endParaRPr lang="en-US"/>
        </a:p>
      </dgm:t>
    </dgm:pt>
    <dgm:pt modelId="{9763B04E-6BBA-2D4C-8DD7-217EA35D8A0D}">
      <dgm:prSet phldrT="[Text]"/>
      <dgm:spPr/>
      <dgm:t>
        <a:bodyPr/>
        <a:lstStyle/>
        <a:p>
          <a:r>
            <a:rPr lang="en-US" dirty="0"/>
            <a:t>Unlabeled data</a:t>
          </a:r>
        </a:p>
      </dgm:t>
    </dgm:pt>
    <dgm:pt modelId="{1D4A544B-E455-C142-B7EF-695078DB48D4}" type="parTrans" cxnId="{D857D9FA-044B-A148-9408-1ACEA1946860}">
      <dgm:prSet/>
      <dgm:spPr/>
      <dgm:t>
        <a:bodyPr/>
        <a:lstStyle/>
        <a:p>
          <a:endParaRPr lang="en-US"/>
        </a:p>
      </dgm:t>
    </dgm:pt>
    <dgm:pt modelId="{2293AB4F-EAA5-CA43-9E9B-7D6B52441735}" type="sibTrans" cxnId="{D857D9FA-044B-A148-9408-1ACEA1946860}">
      <dgm:prSet/>
      <dgm:spPr/>
      <dgm:t>
        <a:bodyPr/>
        <a:lstStyle/>
        <a:p>
          <a:endParaRPr lang="en-US"/>
        </a:p>
      </dgm:t>
    </dgm:pt>
    <dgm:pt modelId="{4C5D8A8E-462C-A245-A767-A8F863791138}">
      <dgm:prSet phldrT="[Text]"/>
      <dgm:spPr/>
      <dgm:t>
        <a:bodyPr/>
        <a:lstStyle/>
        <a:p>
          <a:r>
            <a:rPr lang="en-US" dirty="0"/>
            <a:t>Ensemble model</a:t>
          </a:r>
        </a:p>
      </dgm:t>
    </dgm:pt>
    <dgm:pt modelId="{9CDB3616-4644-0D47-884B-AB8B060402E5}" type="sibTrans" cxnId="{7238BAFB-65DF-354B-868B-D0E5ABDC5339}">
      <dgm:prSet/>
      <dgm:spPr/>
      <dgm:t>
        <a:bodyPr/>
        <a:lstStyle/>
        <a:p>
          <a:endParaRPr lang="en-US"/>
        </a:p>
      </dgm:t>
    </dgm:pt>
    <dgm:pt modelId="{DC5AB360-FB22-6648-B927-78431C2FB3E5}" type="parTrans" cxnId="{7238BAFB-65DF-354B-868B-D0E5ABDC5339}">
      <dgm:prSet/>
      <dgm:spPr/>
      <dgm:t>
        <a:bodyPr/>
        <a:lstStyle/>
        <a:p>
          <a:endParaRPr lang="en-US"/>
        </a:p>
      </dgm:t>
    </dgm:pt>
    <dgm:pt modelId="{70438675-6630-9E48-832F-E24AC21476FD}">
      <dgm:prSet phldrT="[Text]"/>
      <dgm:spPr/>
      <dgm:t>
        <a:bodyPr/>
        <a:lstStyle/>
        <a:p>
          <a:r>
            <a:rPr lang="en-US" dirty="0"/>
            <a:t>Learn the combination from labeled data</a:t>
          </a:r>
        </a:p>
      </dgm:t>
    </dgm:pt>
    <dgm:pt modelId="{E0CEA702-6521-EB45-B807-C3D3F1429340}" type="sibTrans" cxnId="{9AA5BC39-11D8-0E4D-82A1-668F3B0AC1AF}">
      <dgm:prSet/>
      <dgm:spPr/>
      <dgm:t>
        <a:bodyPr/>
        <a:lstStyle/>
        <a:p>
          <a:endParaRPr lang="en-US"/>
        </a:p>
      </dgm:t>
    </dgm:pt>
    <dgm:pt modelId="{C02D39FB-360A-9A4A-A709-52F23F0D6D96}" type="parTrans" cxnId="{9AA5BC39-11D8-0E4D-82A1-668F3B0AC1AF}">
      <dgm:prSet/>
      <dgm:spPr/>
      <dgm:t>
        <a:bodyPr/>
        <a:lstStyle/>
        <a:p>
          <a:endParaRPr lang="en-US"/>
        </a:p>
      </dgm:t>
    </dgm:pt>
    <dgm:pt modelId="{71A0521D-2615-DD42-B558-EA805BAD73C0}" type="pres">
      <dgm:prSet presAssocID="{C1B92652-64CE-FA4A-8637-2D19A19CF10A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4541F09F-7B59-BA48-9581-EBA76B3FE59D}" type="pres">
      <dgm:prSet presAssocID="{C1B92652-64CE-FA4A-8637-2D19A19CF10A}" presName="arc1" presStyleLbl="node1" presStyleIdx="0" presStyleCnt="4" custLinFactNeighborX="-8382" custLinFactNeighborY="-368"/>
      <dgm:spPr/>
    </dgm:pt>
    <dgm:pt modelId="{1E5FC5D6-8AB6-8E4B-83AE-78345A9D0B23}" type="pres">
      <dgm:prSet presAssocID="{C1B92652-64CE-FA4A-8637-2D19A19CF10A}" presName="arc3" presStyleLbl="node1" presStyleIdx="1" presStyleCnt="4" custScaleX="87370"/>
      <dgm:spPr/>
    </dgm:pt>
    <dgm:pt modelId="{095CE992-AEB9-014A-9A85-8CF884FD20EF}" type="pres">
      <dgm:prSet presAssocID="{C1B92652-64CE-FA4A-8637-2D19A19CF10A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4ED5829C-CF03-3B46-8754-DA33459A6F03}" type="pres">
      <dgm:prSet presAssocID="{C1B92652-64CE-FA4A-8637-2D19A19CF10A}" presName="arc2" presStyleLbl="node1" presStyleIdx="2" presStyleCnt="4" custScaleX="88747"/>
      <dgm:spPr/>
    </dgm:pt>
    <dgm:pt modelId="{4BFC2AA9-69FE-0F43-8769-BAE493F832F8}" type="pres">
      <dgm:prSet presAssocID="{C1B92652-64CE-FA4A-8637-2D19A19CF10A}" presName="arc4" presStyleLbl="node1" presStyleIdx="3" presStyleCnt="4" custLinFactNeighborX="18602" custLinFactNeighborY="331"/>
      <dgm:spPr/>
    </dgm:pt>
    <dgm:pt modelId="{D51DA349-C21C-8545-8088-153ACCC12B51}" type="pres">
      <dgm:prSet presAssocID="{C1B92652-64CE-FA4A-8637-2D19A19CF10A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A90A32B8-A3E1-6749-B6B3-C5204DC0D3BA}" type="pres">
      <dgm:prSet presAssocID="{C1B92652-64CE-FA4A-8637-2D19A19CF10A}" presName="middleComposite" presStyleCnt="0"/>
      <dgm:spPr/>
    </dgm:pt>
    <dgm:pt modelId="{7B0B8CEB-1321-9546-9911-E377672433A4}" type="pres">
      <dgm:prSet presAssocID="{70438675-6630-9E48-832F-E24AC21476FD}" presName="circ1" presStyleLbl="vennNode1" presStyleIdx="0" presStyleCnt="7"/>
      <dgm:spPr/>
    </dgm:pt>
    <dgm:pt modelId="{8BEFBF0F-4478-5B4D-BC55-7AA458338102}" type="pres">
      <dgm:prSet presAssocID="{70438675-6630-9E48-832F-E24AC21476FD}" presName="circ1Tx" presStyleLbl="revTx" presStyleIdx="1" presStyleCnt="3">
        <dgm:presLayoutVars>
          <dgm:chMax val="0"/>
          <dgm:chPref val="0"/>
        </dgm:presLayoutVars>
      </dgm:prSet>
      <dgm:spPr/>
    </dgm:pt>
    <dgm:pt modelId="{93B9520A-D7F2-B943-B9F6-FECF0AFD5D86}" type="pres">
      <dgm:prSet presAssocID="{C1B92652-64CE-FA4A-8637-2D19A19CF10A}" presName="leftComposite" presStyleCnt="0"/>
      <dgm:spPr/>
    </dgm:pt>
    <dgm:pt modelId="{65112EE0-A31F-CC42-8507-3B1A77A00108}" type="pres">
      <dgm:prSet presAssocID="{5970D4CB-DA9C-2842-8126-3C3E2C372FEC}" presName="childText1_1" presStyleLbl="vennNode1" presStyleIdx="1" presStyleCnt="7" custLinFactNeighborX="-26456" custLinFactNeighborY="-1160">
        <dgm:presLayoutVars>
          <dgm:chMax val="0"/>
          <dgm:chPref val="0"/>
        </dgm:presLayoutVars>
      </dgm:prSet>
      <dgm:spPr/>
    </dgm:pt>
    <dgm:pt modelId="{CE646927-401C-954F-821E-9DCE7E21C462}" type="pres">
      <dgm:prSet presAssocID="{5970D4CB-DA9C-2842-8126-3C3E2C372FEC}" presName="ellipse1" presStyleLbl="vennNode1" presStyleIdx="2" presStyleCnt="7" custLinFactNeighborX="-31907" custLinFactNeighborY="-2363"/>
      <dgm:spPr/>
    </dgm:pt>
    <dgm:pt modelId="{0368A2FE-ECCA-584C-A76D-98B17154243A}" type="pres">
      <dgm:prSet presAssocID="{5970D4CB-DA9C-2842-8126-3C3E2C372FEC}" presName="ellipse2" presStyleLbl="vennNode1" presStyleIdx="3" presStyleCnt="7" custLinFactNeighborX="-92565" custLinFactNeighborY="-4061"/>
      <dgm:spPr/>
    </dgm:pt>
    <dgm:pt modelId="{F3334448-F2A7-EA4A-A1EA-75880555ACC0}" type="pres">
      <dgm:prSet presAssocID="{EB5EE81B-E387-9C4D-A8E6-FD63867AB4B6}" presName="childText1_2" presStyleLbl="vennNode1" presStyleIdx="4" presStyleCnt="7" custLinFactNeighborX="-26456" custLinFactNeighborY="-1160">
        <dgm:presLayoutVars>
          <dgm:chMax val="0"/>
          <dgm:chPref val="0"/>
        </dgm:presLayoutVars>
      </dgm:prSet>
      <dgm:spPr/>
    </dgm:pt>
    <dgm:pt modelId="{B9B1F13C-07AE-5947-97A6-028BD15239AA}" type="pres">
      <dgm:prSet presAssocID="{EB5EE81B-E387-9C4D-A8E6-FD63867AB4B6}" presName="ellipse3" presStyleLbl="vennNode1" presStyleIdx="5" presStyleCnt="7" custLinFactNeighborX="-92565" custLinFactNeighborY="-4061"/>
      <dgm:spPr/>
    </dgm:pt>
    <dgm:pt modelId="{34A82D8E-C064-AA42-96CD-D337947DAC9E}" type="pres">
      <dgm:prSet presAssocID="{54DF6460-7001-1C43-9B41-3D2154BFD252}" presName="childText1_3" presStyleLbl="vennNode1" presStyleIdx="6" presStyleCnt="7" custLinFactNeighborX="-26456" custLinFactNeighborY="-1160">
        <dgm:presLayoutVars>
          <dgm:chMax val="0"/>
          <dgm:chPref val="0"/>
        </dgm:presLayoutVars>
      </dgm:prSet>
      <dgm:spPr/>
    </dgm:pt>
    <dgm:pt modelId="{CBFCC477-8001-9C40-8364-33622031AC68}" type="pres">
      <dgm:prSet presAssocID="{C1B92652-64CE-FA4A-8637-2D19A19CF10A}" presName="rightChild" presStyleLbl="node2" presStyleIdx="0" presStyleCnt="1" custLinFactNeighborX="24015" custLinFactNeighborY="296">
        <dgm:presLayoutVars>
          <dgm:chMax val="0"/>
          <dgm:chPref val="0"/>
        </dgm:presLayoutVars>
      </dgm:prSet>
      <dgm:spPr/>
    </dgm:pt>
    <dgm:pt modelId="{9E18180E-87F8-384C-827E-8F1D6263CDF8}" type="pres">
      <dgm:prSet presAssocID="{C1B92652-64CE-FA4A-8637-2D19A19CF10A}" presName="parentText1" presStyleLbl="revTx" presStyleIdx="2" presStyleCnt="3" custLinFactNeighborX="-40512" custLinFactNeighborY="-2286">
        <dgm:presLayoutVars>
          <dgm:chMax val="4"/>
          <dgm:chPref val="3"/>
          <dgm:bulletEnabled val="1"/>
        </dgm:presLayoutVars>
      </dgm:prSet>
      <dgm:spPr/>
    </dgm:pt>
  </dgm:ptLst>
  <dgm:cxnLst>
    <dgm:cxn modelId="{F49FF200-A812-F147-89A0-51BE5323BFFB}" type="presOf" srcId="{70438675-6630-9E48-832F-E24AC21476FD}" destId="{7B0B8CEB-1321-9546-9911-E377672433A4}" srcOrd="0" destOrd="0" presId="urn:microsoft.com/office/officeart/2009/3/layout/PhasedProcess"/>
    <dgm:cxn modelId="{9E7CA607-23B4-AB48-844B-2E07E483D49D}" srcId="{F05DD577-2FD4-E046-B9A6-9D9CAB0A9933}" destId="{5970D4CB-DA9C-2842-8126-3C3E2C372FEC}" srcOrd="0" destOrd="0" parTransId="{9C94FF71-E17A-2E40-B20D-C7A77C0F55FA}" sibTransId="{2270FCDF-9D8D-8048-A5E7-E0A158D080AC}"/>
    <dgm:cxn modelId="{8C552825-4A5F-AB4A-B166-2D5D92133F2A}" srcId="{C1B92652-64CE-FA4A-8637-2D19A19CF10A}" destId="{35C44B69-3BB2-644F-9EF6-0E8AC8A56FD2}" srcOrd="2" destOrd="0" parTransId="{39BD1338-AD0A-8945-A59F-80C2E26F7538}" sibTransId="{B19F0FE9-AC74-A74B-A510-B0E1EAD528DF}"/>
    <dgm:cxn modelId="{21BD202A-0B3E-EB48-BDBE-BDEFA8D21A98}" type="presOf" srcId="{54DF6460-7001-1C43-9B41-3D2154BFD252}" destId="{34A82D8E-C064-AA42-96CD-D337947DAC9E}" srcOrd="0" destOrd="0" presId="urn:microsoft.com/office/officeart/2009/3/layout/PhasedProcess"/>
    <dgm:cxn modelId="{9AA5BC39-11D8-0E4D-82A1-668F3B0AC1AF}" srcId="{4C5D8A8E-462C-A245-A767-A8F863791138}" destId="{70438675-6630-9E48-832F-E24AC21476FD}" srcOrd="0" destOrd="0" parTransId="{C02D39FB-360A-9A4A-A709-52F23F0D6D96}" sibTransId="{E0CEA702-6521-EB45-B807-C3D3F1429340}"/>
    <dgm:cxn modelId="{CAE2933B-7283-EE45-BD52-E3376AB9843F}" type="presOf" srcId="{70438675-6630-9E48-832F-E24AC21476FD}" destId="{8BEFBF0F-4478-5B4D-BC55-7AA458338102}" srcOrd="1" destOrd="0" presId="urn:microsoft.com/office/officeart/2009/3/layout/PhasedProcess"/>
    <dgm:cxn modelId="{F3957D43-61A0-3944-8B19-6C82A027D4BF}" type="presOf" srcId="{35C44B69-3BB2-644F-9EF6-0E8AC8A56FD2}" destId="{D51DA349-C21C-8545-8088-153ACCC12B51}" srcOrd="0" destOrd="0" presId="urn:microsoft.com/office/officeart/2009/3/layout/PhasedProcess"/>
    <dgm:cxn modelId="{7FE6BF43-D02A-214A-8D37-91C986E7C57C}" type="presOf" srcId="{EB5EE81B-E387-9C4D-A8E6-FD63867AB4B6}" destId="{F3334448-F2A7-EA4A-A1EA-75880555ACC0}" srcOrd="0" destOrd="0" presId="urn:microsoft.com/office/officeart/2009/3/layout/PhasedProcess"/>
    <dgm:cxn modelId="{1C9DC646-79BA-DA42-BA09-DBECF1207CA5}" type="presOf" srcId="{C1B92652-64CE-FA4A-8637-2D19A19CF10A}" destId="{71A0521D-2615-DD42-B558-EA805BAD73C0}" srcOrd="0" destOrd="0" presId="urn:microsoft.com/office/officeart/2009/3/layout/PhasedProcess"/>
    <dgm:cxn modelId="{5FAB8570-ED88-F54C-AFF8-2D216552D608}" type="presOf" srcId="{F05DD577-2FD4-E046-B9A6-9D9CAB0A9933}" destId="{9E18180E-87F8-384C-827E-8F1D6263CDF8}" srcOrd="0" destOrd="0" presId="urn:microsoft.com/office/officeart/2009/3/layout/PhasedProcess"/>
    <dgm:cxn modelId="{AE4F28AF-0095-F041-9D2F-6A246D9663CD}" type="presOf" srcId="{9763B04E-6BBA-2D4C-8DD7-217EA35D8A0D}" destId="{CBFCC477-8001-9C40-8364-33622031AC68}" srcOrd="0" destOrd="0" presId="urn:microsoft.com/office/officeart/2009/3/layout/PhasedProcess"/>
    <dgm:cxn modelId="{4C98BFB1-57F7-A942-A5DD-CE730A4CEC7A}" srcId="{F05DD577-2FD4-E046-B9A6-9D9CAB0A9933}" destId="{EB5EE81B-E387-9C4D-A8E6-FD63867AB4B6}" srcOrd="1" destOrd="0" parTransId="{AA736DBE-F2D7-9C4D-BA35-605EEB671224}" sibTransId="{19D8F8BD-F1DF-6C43-B954-3A1929FEA201}"/>
    <dgm:cxn modelId="{F20448C3-9DF7-064A-88EC-F8C3A8550330}" srcId="{C1B92652-64CE-FA4A-8637-2D19A19CF10A}" destId="{F05DD577-2FD4-E046-B9A6-9D9CAB0A9933}" srcOrd="0" destOrd="0" parTransId="{285A18E7-E0F5-CA4E-B995-1C453BFBD5C5}" sibTransId="{244A5056-9B1B-AF42-A201-D1695597C2EC}"/>
    <dgm:cxn modelId="{57E9DEE1-A5CA-894F-BC4C-0090088682B9}" type="presOf" srcId="{4C5D8A8E-462C-A245-A767-A8F863791138}" destId="{095CE992-AEB9-014A-9A85-8CF884FD20EF}" srcOrd="0" destOrd="0" presId="urn:microsoft.com/office/officeart/2009/3/layout/PhasedProcess"/>
    <dgm:cxn modelId="{4C928CE6-4EC1-2840-89FB-05822A3CD753}" srcId="{F05DD577-2FD4-E046-B9A6-9D9CAB0A9933}" destId="{54DF6460-7001-1C43-9B41-3D2154BFD252}" srcOrd="2" destOrd="0" parTransId="{CF0AB0CE-7DAB-0D4E-81BD-243CEBBA8431}" sibTransId="{703B796A-D50B-3349-A542-E0BE0022B165}"/>
    <dgm:cxn modelId="{D857D9FA-044B-A148-9408-1ACEA1946860}" srcId="{35C44B69-3BB2-644F-9EF6-0E8AC8A56FD2}" destId="{9763B04E-6BBA-2D4C-8DD7-217EA35D8A0D}" srcOrd="0" destOrd="0" parTransId="{1D4A544B-E455-C142-B7EF-695078DB48D4}" sibTransId="{2293AB4F-EAA5-CA43-9E9B-7D6B52441735}"/>
    <dgm:cxn modelId="{7238BAFB-65DF-354B-868B-D0E5ABDC5339}" srcId="{C1B92652-64CE-FA4A-8637-2D19A19CF10A}" destId="{4C5D8A8E-462C-A245-A767-A8F863791138}" srcOrd="1" destOrd="0" parTransId="{DC5AB360-FB22-6648-B927-78431C2FB3E5}" sibTransId="{9CDB3616-4644-0D47-884B-AB8B060402E5}"/>
    <dgm:cxn modelId="{AB7A05FC-4AB7-0E41-8DF1-7E9EDD671A30}" type="presOf" srcId="{5970D4CB-DA9C-2842-8126-3C3E2C372FEC}" destId="{65112EE0-A31F-CC42-8507-3B1A77A00108}" srcOrd="0" destOrd="0" presId="urn:microsoft.com/office/officeart/2009/3/layout/PhasedProcess"/>
    <dgm:cxn modelId="{B6332793-0AA2-DA4D-8802-A0B86A6D7EB8}" type="presParOf" srcId="{71A0521D-2615-DD42-B558-EA805BAD73C0}" destId="{4541F09F-7B59-BA48-9581-EBA76B3FE59D}" srcOrd="0" destOrd="0" presId="urn:microsoft.com/office/officeart/2009/3/layout/PhasedProcess"/>
    <dgm:cxn modelId="{41B4FA0B-D721-E949-ACA9-F50C9D2A5E16}" type="presParOf" srcId="{71A0521D-2615-DD42-B558-EA805BAD73C0}" destId="{1E5FC5D6-8AB6-8E4B-83AE-78345A9D0B23}" srcOrd="1" destOrd="0" presId="urn:microsoft.com/office/officeart/2009/3/layout/PhasedProcess"/>
    <dgm:cxn modelId="{FFECBC3A-D38E-0D46-8B84-3D957900BA2F}" type="presParOf" srcId="{71A0521D-2615-DD42-B558-EA805BAD73C0}" destId="{095CE992-AEB9-014A-9A85-8CF884FD20EF}" srcOrd="2" destOrd="0" presId="urn:microsoft.com/office/officeart/2009/3/layout/PhasedProcess"/>
    <dgm:cxn modelId="{F10AE648-93B7-2049-9B94-57CC0F0131BE}" type="presParOf" srcId="{71A0521D-2615-DD42-B558-EA805BAD73C0}" destId="{4ED5829C-CF03-3B46-8754-DA33459A6F03}" srcOrd="3" destOrd="0" presId="urn:microsoft.com/office/officeart/2009/3/layout/PhasedProcess"/>
    <dgm:cxn modelId="{9E3D9821-6812-B147-8C47-F0AFEBE7E0DE}" type="presParOf" srcId="{71A0521D-2615-DD42-B558-EA805BAD73C0}" destId="{4BFC2AA9-69FE-0F43-8769-BAE493F832F8}" srcOrd="4" destOrd="0" presId="urn:microsoft.com/office/officeart/2009/3/layout/PhasedProcess"/>
    <dgm:cxn modelId="{D1D901FE-3E7B-204E-B805-EA6A07D56FD8}" type="presParOf" srcId="{71A0521D-2615-DD42-B558-EA805BAD73C0}" destId="{D51DA349-C21C-8545-8088-153ACCC12B51}" srcOrd="5" destOrd="0" presId="urn:microsoft.com/office/officeart/2009/3/layout/PhasedProcess"/>
    <dgm:cxn modelId="{797EF1D2-C0A1-E14F-B4C5-AFA88BF8DBF7}" type="presParOf" srcId="{71A0521D-2615-DD42-B558-EA805BAD73C0}" destId="{A90A32B8-A3E1-6749-B6B3-C5204DC0D3BA}" srcOrd="6" destOrd="0" presId="urn:microsoft.com/office/officeart/2009/3/layout/PhasedProcess"/>
    <dgm:cxn modelId="{ACF063AD-8CB8-6A43-B7EC-8B29216C1342}" type="presParOf" srcId="{A90A32B8-A3E1-6749-B6B3-C5204DC0D3BA}" destId="{7B0B8CEB-1321-9546-9911-E377672433A4}" srcOrd="0" destOrd="0" presId="urn:microsoft.com/office/officeart/2009/3/layout/PhasedProcess"/>
    <dgm:cxn modelId="{996D5F64-8393-994D-9B06-C38F6BF9B6D6}" type="presParOf" srcId="{A90A32B8-A3E1-6749-B6B3-C5204DC0D3BA}" destId="{8BEFBF0F-4478-5B4D-BC55-7AA458338102}" srcOrd="1" destOrd="0" presId="urn:microsoft.com/office/officeart/2009/3/layout/PhasedProcess"/>
    <dgm:cxn modelId="{063638C8-A98F-A745-B3B1-8887CA000738}" type="presParOf" srcId="{71A0521D-2615-DD42-B558-EA805BAD73C0}" destId="{93B9520A-D7F2-B943-B9F6-FECF0AFD5D86}" srcOrd="7" destOrd="0" presId="urn:microsoft.com/office/officeart/2009/3/layout/PhasedProcess"/>
    <dgm:cxn modelId="{1C4E74DB-0764-5047-AF38-DF5142BFB0E6}" type="presParOf" srcId="{93B9520A-D7F2-B943-B9F6-FECF0AFD5D86}" destId="{65112EE0-A31F-CC42-8507-3B1A77A00108}" srcOrd="0" destOrd="0" presId="urn:microsoft.com/office/officeart/2009/3/layout/PhasedProcess"/>
    <dgm:cxn modelId="{8896D688-7AE3-BA44-AA84-8374F1C7D182}" type="presParOf" srcId="{93B9520A-D7F2-B943-B9F6-FECF0AFD5D86}" destId="{CE646927-401C-954F-821E-9DCE7E21C462}" srcOrd="1" destOrd="0" presId="urn:microsoft.com/office/officeart/2009/3/layout/PhasedProcess"/>
    <dgm:cxn modelId="{D81351FC-EF8F-4E4A-BA32-95AF2C408599}" type="presParOf" srcId="{93B9520A-D7F2-B943-B9F6-FECF0AFD5D86}" destId="{0368A2FE-ECCA-584C-A76D-98B17154243A}" srcOrd="2" destOrd="0" presId="urn:microsoft.com/office/officeart/2009/3/layout/PhasedProcess"/>
    <dgm:cxn modelId="{F8258C9D-351A-0D4F-B136-8EBB5EECB151}" type="presParOf" srcId="{93B9520A-D7F2-B943-B9F6-FECF0AFD5D86}" destId="{F3334448-F2A7-EA4A-A1EA-75880555ACC0}" srcOrd="3" destOrd="0" presId="urn:microsoft.com/office/officeart/2009/3/layout/PhasedProcess"/>
    <dgm:cxn modelId="{196D60A9-8DA2-0244-BCF9-4BC1DEF16890}" type="presParOf" srcId="{93B9520A-D7F2-B943-B9F6-FECF0AFD5D86}" destId="{B9B1F13C-07AE-5947-97A6-028BD15239AA}" srcOrd="4" destOrd="0" presId="urn:microsoft.com/office/officeart/2009/3/layout/PhasedProcess"/>
    <dgm:cxn modelId="{4CC5AAE7-BAEF-AE40-B5DF-6D22E7B21640}" type="presParOf" srcId="{93B9520A-D7F2-B943-B9F6-FECF0AFD5D86}" destId="{34A82D8E-C064-AA42-96CD-D337947DAC9E}" srcOrd="5" destOrd="0" presId="urn:microsoft.com/office/officeart/2009/3/layout/PhasedProcess"/>
    <dgm:cxn modelId="{5B64403C-14BA-AC4F-A8D1-6788EA8D8060}" type="presParOf" srcId="{71A0521D-2615-DD42-B558-EA805BAD73C0}" destId="{CBFCC477-8001-9C40-8364-33622031AC68}" srcOrd="8" destOrd="0" presId="urn:microsoft.com/office/officeart/2009/3/layout/PhasedProcess"/>
    <dgm:cxn modelId="{137A5EBF-AA87-6B4D-8AA2-80EB5E4BCD9F}" type="presParOf" srcId="{71A0521D-2615-DD42-B558-EA805BAD73C0}" destId="{9E18180E-87F8-384C-827E-8F1D6263CDF8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1F09F-7B59-BA48-9581-EBA76B3FE59D}">
      <dsp:nvSpPr>
        <dsp:cNvPr id="0" name=""/>
        <dsp:cNvSpPr/>
      </dsp:nvSpPr>
      <dsp:spPr>
        <a:xfrm rot="5400000">
          <a:off x="-224959" y="1264012"/>
          <a:ext cx="2685891" cy="26863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FC5D6-8AB6-8E4B-83AE-78345A9D0B23}">
      <dsp:nvSpPr>
        <dsp:cNvPr id="0" name=""/>
        <dsp:cNvSpPr/>
      </dsp:nvSpPr>
      <dsp:spPr>
        <a:xfrm rot="16200000">
          <a:off x="2764539" y="1443536"/>
          <a:ext cx="2685891" cy="2347023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CE992-AEB9-014A-9A85-8CF884FD20EF}">
      <dsp:nvSpPr>
        <dsp:cNvPr id="0" name=""/>
        <dsp:cNvSpPr/>
      </dsp:nvSpPr>
      <dsp:spPr>
        <a:xfrm>
          <a:off x="3082137" y="3607213"/>
          <a:ext cx="2039315" cy="537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Ensemble model</a:t>
          </a:r>
        </a:p>
      </dsp:txBody>
      <dsp:txXfrm>
        <a:off x="3082137" y="3607213"/>
        <a:ext cx="2039315" cy="537350"/>
      </dsp:txXfrm>
    </dsp:sp>
    <dsp:sp modelId="{4ED5829C-CF03-3B46-8754-DA33459A6F03}">
      <dsp:nvSpPr>
        <dsp:cNvPr id="0" name=""/>
        <dsp:cNvSpPr/>
      </dsp:nvSpPr>
      <dsp:spPr>
        <a:xfrm rot="5400000">
          <a:off x="2678382" y="1425041"/>
          <a:ext cx="2685891" cy="238401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C2AA9-69FE-0F43-8769-BAE493F832F8}">
      <dsp:nvSpPr>
        <dsp:cNvPr id="0" name=""/>
        <dsp:cNvSpPr/>
      </dsp:nvSpPr>
      <dsp:spPr>
        <a:xfrm rot="16200000">
          <a:off x="5941608" y="1282786"/>
          <a:ext cx="2685891" cy="26863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DA349-C21C-8545-8088-153ACCC12B51}">
      <dsp:nvSpPr>
        <dsp:cNvPr id="0" name=""/>
        <dsp:cNvSpPr/>
      </dsp:nvSpPr>
      <dsp:spPr>
        <a:xfrm>
          <a:off x="5563616" y="3607213"/>
          <a:ext cx="2039315" cy="537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Final predictions</a:t>
          </a:r>
        </a:p>
      </dsp:txBody>
      <dsp:txXfrm>
        <a:off x="5563616" y="3607213"/>
        <a:ext cx="2039315" cy="537350"/>
      </dsp:txXfrm>
    </dsp:sp>
    <dsp:sp modelId="{7B0B8CEB-1321-9546-9911-E377672433A4}">
      <dsp:nvSpPr>
        <dsp:cNvPr id="0" name=""/>
        <dsp:cNvSpPr/>
      </dsp:nvSpPr>
      <dsp:spPr>
        <a:xfrm>
          <a:off x="3132863" y="1717588"/>
          <a:ext cx="1885032" cy="188503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Learn the combination from labeled data</a:t>
          </a:r>
        </a:p>
      </dsp:txBody>
      <dsp:txXfrm>
        <a:off x="3509869" y="1906092"/>
        <a:ext cx="1131019" cy="1508025"/>
      </dsp:txXfrm>
    </dsp:sp>
    <dsp:sp modelId="{65112EE0-A31F-CC42-8507-3B1A77A00108}">
      <dsp:nvSpPr>
        <dsp:cNvPr id="0" name=""/>
        <dsp:cNvSpPr/>
      </dsp:nvSpPr>
      <dsp:spPr>
        <a:xfrm>
          <a:off x="549584" y="1671965"/>
          <a:ext cx="851048" cy="8510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Classifier1</a:t>
          </a:r>
        </a:p>
      </dsp:txBody>
      <dsp:txXfrm>
        <a:off x="674217" y="1796601"/>
        <a:ext cx="601782" cy="601796"/>
      </dsp:txXfrm>
    </dsp:sp>
    <dsp:sp modelId="{CE646927-401C-954F-821E-9DCE7E21C462}">
      <dsp:nvSpPr>
        <dsp:cNvPr id="0" name=""/>
        <dsp:cNvSpPr/>
      </dsp:nvSpPr>
      <dsp:spPr>
        <a:xfrm>
          <a:off x="327473" y="2383494"/>
          <a:ext cx="418041" cy="41787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368A2FE-ECCA-584C-A76D-98B17154243A}">
      <dsp:nvSpPr>
        <dsp:cNvPr id="0" name=""/>
        <dsp:cNvSpPr/>
      </dsp:nvSpPr>
      <dsp:spPr>
        <a:xfrm>
          <a:off x="1470468" y="1839374"/>
          <a:ext cx="243242" cy="2430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3334448-F2A7-EA4A-A1EA-75880555ACC0}">
      <dsp:nvSpPr>
        <dsp:cNvPr id="0" name=""/>
        <dsp:cNvSpPr/>
      </dsp:nvSpPr>
      <dsp:spPr>
        <a:xfrm>
          <a:off x="1380079" y="2180280"/>
          <a:ext cx="851048" cy="8510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Classifier-k</a:t>
          </a:r>
        </a:p>
      </dsp:txBody>
      <dsp:txXfrm>
        <a:off x="1504712" y="2304916"/>
        <a:ext cx="601782" cy="601796"/>
      </dsp:txXfrm>
    </dsp:sp>
    <dsp:sp modelId="{B9B1F13C-07AE-5947-97A6-028BD15239AA}">
      <dsp:nvSpPr>
        <dsp:cNvPr id="0" name=""/>
        <dsp:cNvSpPr/>
      </dsp:nvSpPr>
      <dsp:spPr>
        <a:xfrm>
          <a:off x="1469072" y="3083399"/>
          <a:ext cx="243242" cy="2430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A82D8E-C064-AA42-96CD-D337947DAC9E}">
      <dsp:nvSpPr>
        <dsp:cNvPr id="0" name=""/>
        <dsp:cNvSpPr/>
      </dsp:nvSpPr>
      <dsp:spPr>
        <a:xfrm>
          <a:off x="564749" y="2666631"/>
          <a:ext cx="851048" cy="8510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Classifier2</a:t>
          </a:r>
        </a:p>
      </dsp:txBody>
      <dsp:txXfrm>
        <a:off x="689382" y="2791267"/>
        <a:ext cx="601782" cy="601796"/>
      </dsp:txXfrm>
    </dsp:sp>
    <dsp:sp modelId="{CBFCC477-8001-9C40-8364-33622031AC68}">
      <dsp:nvSpPr>
        <dsp:cNvPr id="0" name=""/>
        <dsp:cNvSpPr/>
      </dsp:nvSpPr>
      <dsp:spPr>
        <a:xfrm>
          <a:off x="6171988" y="1833892"/>
          <a:ext cx="1568704" cy="15684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Unlabeled data</a:t>
          </a:r>
        </a:p>
      </dsp:txBody>
      <dsp:txXfrm>
        <a:off x="6401719" y="2063582"/>
        <a:ext cx="1109242" cy="1109040"/>
      </dsp:txXfrm>
    </dsp:sp>
    <dsp:sp modelId="{9E18180E-87F8-384C-827E-8F1D6263CDF8}">
      <dsp:nvSpPr>
        <dsp:cNvPr id="0" name=""/>
        <dsp:cNvSpPr/>
      </dsp:nvSpPr>
      <dsp:spPr>
        <a:xfrm>
          <a:off x="0" y="3594930"/>
          <a:ext cx="2039315" cy="537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Classification Algorithms</a:t>
          </a:r>
        </a:p>
      </dsp:txBody>
      <dsp:txXfrm>
        <a:off x="0" y="3594930"/>
        <a:ext cx="2039315" cy="537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0EC32-4ABD-3246-88E3-96E572642C78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01E3F-E7C6-DA4D-A5D8-D773CA81E1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230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50DE-D8A1-0545-BFA2-EBA354947721}" type="datetimeFigureOut">
              <a:rPr lang="en-US" smtClean="0"/>
              <a:pPr/>
              <a:t>12/5/18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767935-0D14-2D4F-888C-61EFC59E6A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171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analysi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 methods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ata analysis"/>
              </a:rPr>
              <a:t>data analysis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have long been used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 fraud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require complex and time-consuming investigations that deal with different domains of knowledge like financial, economics, business practices and law.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Fraud is an adaptive crime, so it needs special methods of intelligent data analysis to detect and prevent it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result, we need more advanced analytics for fraud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67935-0D14-2D4F-888C-61EFC59E6A7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75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used an ensemble model to detect fraud.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67935-0D14-2D4F-888C-61EFC59E6A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92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Insurers identified potential fraud in 7.4 percent of automobile claims within the first 125 days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67935-0D14-2D4F-888C-61EFC59E6A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8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Insurers identified potential fraud in 7.4 percent of automobile claims within the first 125 days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67935-0D14-2D4F-888C-61EFC59E6A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66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model gives the probability of a claim being fraudulent. </a:t>
            </a:r>
          </a:p>
          <a:p>
            <a:r>
              <a:rPr lang="en-US" dirty="0"/>
              <a:t>In order to select the right threshold above which a claim is</a:t>
            </a:r>
          </a:p>
          <a:p>
            <a:r>
              <a:rPr lang="en-US" dirty="0"/>
              <a:t>fraudulent, </a:t>
            </a:r>
          </a:p>
          <a:p>
            <a:endParaRPr lang="en-US" dirty="0"/>
          </a:p>
          <a:p>
            <a:r>
              <a:rPr lang="en-US" b="1" dirty="0"/>
              <a:t>Use top features of the model</a:t>
            </a:r>
          </a:p>
          <a:p>
            <a:endParaRPr lang="en-US" dirty="0"/>
          </a:p>
          <a:p>
            <a:r>
              <a:rPr lang="en-US" dirty="0"/>
              <a:t>Poorest model in perspective</a:t>
            </a:r>
          </a:p>
          <a:p>
            <a:r>
              <a:rPr lang="en-US" dirty="0"/>
              <a:t>Tune the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67935-0D14-2D4F-888C-61EFC59E6A7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51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risk losing the customer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67935-0D14-2D4F-888C-61EFC59E6A7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72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67935-0D14-2D4F-888C-61EFC59E6A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87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Linkedin</a:t>
            </a:r>
            <a:r>
              <a:rPr lang="en-US" dirty="0"/>
              <a:t> username</a:t>
            </a:r>
          </a:p>
          <a:p>
            <a:r>
              <a:rPr lang="en-US" dirty="0" err="1"/>
              <a:t>Github</a:t>
            </a:r>
            <a:r>
              <a:rPr lang="en-US" dirty="0"/>
              <a:t> – username</a:t>
            </a:r>
          </a:p>
          <a:p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767935-0D14-2D4F-888C-61EFC59E6A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52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660819"/>
            <a:ext cx="2270179" cy="4465344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470" y="1660819"/>
            <a:ext cx="7560529" cy="44653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3386" y="5547313"/>
            <a:ext cx="9669653" cy="2689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©2012 Association of Certified Fraud Examiners,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3386" y="5547313"/>
            <a:ext cx="9669653" cy="2689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©2012 Association of Certified Fraud Examiners, Inc.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9793" y="1600201"/>
            <a:ext cx="488460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600201"/>
            <a:ext cx="49232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53386" y="5547313"/>
            <a:ext cx="9669653" cy="2689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©2012 Association of Certified Fraud Examiners, Inc.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793" y="1632805"/>
            <a:ext cx="488672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9792" y="2272567"/>
            <a:ext cx="48867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32805"/>
            <a:ext cx="492745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2272567"/>
            <a:ext cx="492745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53386" y="5547313"/>
            <a:ext cx="9669653" cy="2689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©2012 Association of Certified Fraud Examiners, Inc.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53386" y="5547313"/>
            <a:ext cx="9669653" cy="26890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©2012 Association of Certified Fraud Examiners,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109795" y="1320800"/>
            <a:ext cx="10011027" cy="54133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 baseline="0">
                <a:latin typeface="Helvetica 75 Bol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823" y="1583751"/>
            <a:ext cx="3613861" cy="116205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1583752"/>
            <a:ext cx="6376969" cy="461985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6823" y="2745802"/>
            <a:ext cx="3613861" cy="345780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601558" y="2277774"/>
            <a:ext cx="4256116" cy="254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aseline="0">
                <a:solidFill>
                  <a:schemeClr val="accent1">
                    <a:lumMod val="75000"/>
                  </a:schemeClr>
                </a:solidFill>
                <a:latin typeface="Helvetica 75 Bold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09793" y="233933"/>
            <a:ext cx="10011027" cy="6860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ster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9793" y="233933"/>
            <a:ext cx="10011027" cy="68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793" y="1381469"/>
            <a:ext cx="10011027" cy="4744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52616" y="6452569"/>
            <a:ext cx="739385" cy="2689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90D5F5A9-3BD9-0641-844E-9D7723AA429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2">
              <a:lumMod val="50000"/>
            </a:schemeClr>
          </a:solidFill>
          <a:latin typeface="Times New Roman"/>
          <a:ea typeface="+mj-ea"/>
          <a:cs typeface="Helvetica"/>
        </a:defRPr>
      </a:lvl1pPr>
    </p:titleStyle>
    <p:bodyStyle>
      <a:lvl1pPr marL="274320" indent="-274320" algn="l" defTabSz="4572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SzPct val="90000"/>
        <a:buFont typeface="Arial"/>
        <a:buChar char="•"/>
        <a:defRPr sz="2200" b="0" i="0" kern="1200" normalizeH="0">
          <a:solidFill>
            <a:schemeClr val="tx1"/>
          </a:solidFill>
          <a:latin typeface="Helvetica"/>
          <a:ea typeface="+mn-ea"/>
          <a:cs typeface="Helvetica"/>
        </a:defRPr>
      </a:lvl1pPr>
      <a:lvl2pPr marL="640080" indent="-274320" algn="l" defTabSz="4572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SzPct val="90000"/>
        <a:buFont typeface="Arial"/>
        <a:buChar char="–"/>
        <a:defRPr sz="2000" b="0" i="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822960" indent="-274320" algn="l" defTabSz="4572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SzPct val="90000"/>
        <a:buFont typeface="Arial"/>
        <a:buChar char="•"/>
        <a:defRPr sz="2000" b="0" i="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005840" indent="-274320" algn="l" defTabSz="4572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SzPct val="90000"/>
        <a:buFont typeface="Arial"/>
        <a:buChar char="–"/>
        <a:defRPr sz="2000" b="0" i="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1188720" indent="-274320" algn="l" defTabSz="457200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SzPct val="90000"/>
        <a:buFont typeface="Arial"/>
        <a:buChar char="»"/>
        <a:defRPr sz="2000" b="0" i="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E48E17-C688-6B4E-BF98-0A9E8885A853}"/>
              </a:ext>
            </a:extLst>
          </p:cNvPr>
          <p:cNvSpPr txBox="1"/>
          <p:nvPr/>
        </p:nvSpPr>
        <p:spPr>
          <a:xfrm>
            <a:off x="890016" y="5420820"/>
            <a:ext cx="5510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Meena Anantha Padmanabhan</a:t>
            </a:r>
          </a:p>
          <a:p>
            <a:r>
              <a:rPr lang="en-US" sz="2200" b="1" dirty="0"/>
              <a:t>December 2018</a:t>
            </a:r>
          </a:p>
          <a:p>
            <a:endParaRPr lang="en-US" sz="2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3B866-D482-D342-B4D8-B770D00264F3}"/>
              </a:ext>
            </a:extLst>
          </p:cNvPr>
          <p:cNvSpPr txBox="1"/>
          <p:nvPr/>
        </p:nvSpPr>
        <p:spPr>
          <a:xfrm>
            <a:off x="890016" y="4572000"/>
            <a:ext cx="835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Automated Fraud Detection and Monitoring for Claims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DD2AB-F8CE-B440-B050-EBE497561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711"/>
            <a:ext cx="12192000" cy="44214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286B13-8330-2343-9B4F-B4E27A28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2B7F55-EFB3-9446-AAB1-FBDD55A3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818" y="567635"/>
            <a:ext cx="1270000" cy="127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1606E2-1396-CF49-9FB2-4CD21C55DBF9}"/>
              </a:ext>
            </a:extLst>
          </p:cNvPr>
          <p:cNvSpPr txBox="1"/>
          <p:nvPr/>
        </p:nvSpPr>
        <p:spPr>
          <a:xfrm>
            <a:off x="2703443" y="954157"/>
            <a:ext cx="478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linkedin.com/in/meena-ap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2B6CB7-D633-8549-9383-EF38AAC09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586" y="567635"/>
            <a:ext cx="1270000" cy="127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1DB131-2AC9-C64C-B104-79163930944F}"/>
              </a:ext>
            </a:extLst>
          </p:cNvPr>
          <p:cNvSpPr/>
          <p:nvPr/>
        </p:nvSpPr>
        <p:spPr>
          <a:xfrm>
            <a:off x="7234586" y="954157"/>
            <a:ext cx="1937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ame2005/Projects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D3ACFA-50EA-CB40-963A-1F636C0DAA96}"/>
              </a:ext>
            </a:extLst>
          </p:cNvPr>
          <p:cNvSpPr txBox="1"/>
          <p:nvPr/>
        </p:nvSpPr>
        <p:spPr>
          <a:xfrm>
            <a:off x="5964586" y="3047999"/>
            <a:ext cx="32071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  <a:cs typeface="Calibri" panose="020F0502020204030204" pitchFamily="34" charset="0"/>
              </a:rPr>
              <a:t>Thank you!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17C10A-3C30-B642-9542-9908F3808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901" y="2130526"/>
            <a:ext cx="3563630" cy="445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65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7D26C6D2-9800-634B-B307-856FF8134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793" y="233933"/>
            <a:ext cx="10011027" cy="68603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811012D-4E23-0244-BF67-6BA9F670A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660" y="1145252"/>
            <a:ext cx="9434424" cy="2540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AA1323-88FF-CE42-BEE8-29535FF3F5E5}"/>
              </a:ext>
            </a:extLst>
          </p:cNvPr>
          <p:cNvSpPr txBox="1"/>
          <p:nvPr/>
        </p:nvSpPr>
        <p:spPr>
          <a:xfrm>
            <a:off x="994515" y="4276116"/>
            <a:ext cx="94344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 Conservatively, fraud steals $80 billion a year across all lines of insurance</a:t>
            </a:r>
          </a:p>
          <a:p>
            <a:endParaRPr lang="en-US" sz="2000" dirty="0"/>
          </a:p>
          <a:p>
            <a:r>
              <a:rPr lang="en-US" sz="2000" b="1" dirty="0"/>
              <a:t>  </a:t>
            </a:r>
            <a:r>
              <a:rPr lang="en-US" sz="2000" dirty="0"/>
              <a:t>Traditional fraud detection methods involve manual reviews and rule based screening</a:t>
            </a:r>
          </a:p>
          <a:p>
            <a:br>
              <a:rPr lang="en-US" sz="2000" dirty="0"/>
            </a:br>
            <a:r>
              <a:rPr lang="en-US" sz="2000" dirty="0"/>
              <a:t>		- High occurrence of false positives</a:t>
            </a:r>
          </a:p>
          <a:p>
            <a:endParaRPr lang="en-US" sz="2000" dirty="0"/>
          </a:p>
          <a:p>
            <a:r>
              <a:rPr lang="en-US" sz="2000" dirty="0"/>
              <a:t>	 	- Time consuming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13F978-DBAD-C744-9B28-2588AB785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331" y="1367261"/>
            <a:ext cx="4203424" cy="27502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F85C24-79C1-AE47-BA61-F405E365D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793" y="1367261"/>
            <a:ext cx="5457135" cy="275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7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286B13-8330-2343-9B4F-B4E27A28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F4D93A-9674-F049-94CB-447999FDA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793" y="233933"/>
            <a:ext cx="10011027" cy="68603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Approach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608D19CB-7524-C146-A797-C9112C1DC8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7817784"/>
              </p:ext>
            </p:extLst>
          </p:nvPr>
        </p:nvGraphicFramePr>
        <p:xfrm>
          <a:off x="1109793" y="87018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DD65033-2CD9-5F45-A8AD-8F69D56C58A2}"/>
              </a:ext>
            </a:extLst>
          </p:cNvPr>
          <p:cNvSpPr txBox="1"/>
          <p:nvPr/>
        </p:nvSpPr>
        <p:spPr>
          <a:xfrm>
            <a:off x="7720470" y="1808006"/>
            <a:ext cx="63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97EDA2B-D98B-9442-B179-DED2704402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1421" y="2703258"/>
            <a:ext cx="1920134" cy="1802296"/>
          </a:xfrm>
          <a:prstGeom prst="rect">
            <a:avLst/>
          </a:prstGeom>
          <a:effectLst>
            <a:glow rad="114300">
              <a:schemeClr val="accent1">
                <a:alpha val="40000"/>
              </a:schemeClr>
            </a:glow>
            <a:outerShdw blurRad="50800" dist="38100" dir="2700000" algn="tl" rotWithShape="0">
              <a:schemeClr val="tx2">
                <a:lumMod val="20000"/>
                <a:lumOff val="80000"/>
                <a:alpha val="40000"/>
              </a:scheme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3068F60-E863-7743-A4A4-C4F706C61813}"/>
              </a:ext>
            </a:extLst>
          </p:cNvPr>
          <p:cNvSpPr txBox="1"/>
          <p:nvPr/>
        </p:nvSpPr>
        <p:spPr>
          <a:xfrm>
            <a:off x="9558119" y="2333926"/>
            <a:ext cx="2264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Claims Dashboard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F2F4540-9D40-7A46-B55E-3C03573369DB}"/>
              </a:ext>
            </a:extLst>
          </p:cNvPr>
          <p:cNvGrpSpPr/>
          <p:nvPr/>
        </p:nvGrpSpPr>
        <p:grpSpPr>
          <a:xfrm>
            <a:off x="913796" y="1485539"/>
            <a:ext cx="8045645" cy="3868339"/>
            <a:chOff x="920760" y="884652"/>
            <a:chExt cx="8593124" cy="50788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9B46DB-ED9D-E847-835B-5013F792CA29}"/>
                </a:ext>
              </a:extLst>
            </p:cNvPr>
            <p:cNvSpPr txBox="1"/>
            <p:nvPr/>
          </p:nvSpPr>
          <p:spPr>
            <a:xfrm>
              <a:off x="920760" y="3188807"/>
              <a:ext cx="809617" cy="565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Labeled data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4A8B00-E87C-234C-8020-C28F683EB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88696" y="1304278"/>
              <a:ext cx="0" cy="4659200"/>
            </a:xfrm>
            <a:prstGeom prst="line">
              <a:avLst/>
            </a:prstGeom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E6A545-9AB1-1F4B-A1A3-A30255A143B7}"/>
                </a:ext>
              </a:extLst>
            </p:cNvPr>
            <p:cNvSpPr txBox="1"/>
            <p:nvPr/>
          </p:nvSpPr>
          <p:spPr>
            <a:xfrm>
              <a:off x="3633162" y="1275433"/>
              <a:ext cx="985053" cy="487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training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B10A03-BB2D-2C4E-BE63-011301D51BB6}"/>
                </a:ext>
              </a:extLst>
            </p:cNvPr>
            <p:cNvCxnSpPr>
              <a:cxnSpLocks/>
            </p:cNvCxnSpPr>
            <p:nvPr/>
          </p:nvCxnSpPr>
          <p:spPr>
            <a:xfrm>
              <a:off x="982868" y="1304278"/>
              <a:ext cx="0" cy="46592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D9F2E4F-AA1E-D544-B6CB-046B6E2C8DB1}"/>
                </a:ext>
              </a:extLst>
            </p:cNvPr>
            <p:cNvCxnSpPr>
              <a:cxnSpLocks/>
            </p:cNvCxnSpPr>
            <p:nvPr/>
          </p:nvCxnSpPr>
          <p:spPr>
            <a:xfrm>
              <a:off x="982868" y="1304278"/>
              <a:ext cx="8531016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19B9AE3-C4F3-A445-BE71-0639F569100A}"/>
                </a:ext>
              </a:extLst>
            </p:cNvPr>
            <p:cNvCxnSpPr>
              <a:cxnSpLocks/>
            </p:cNvCxnSpPr>
            <p:nvPr/>
          </p:nvCxnSpPr>
          <p:spPr>
            <a:xfrm>
              <a:off x="982868" y="5963478"/>
              <a:ext cx="8531016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F85E296-1F52-CB44-B5E6-741A60DB7676}"/>
                </a:ext>
              </a:extLst>
            </p:cNvPr>
            <p:cNvCxnSpPr>
              <a:cxnSpLocks/>
            </p:cNvCxnSpPr>
            <p:nvPr/>
          </p:nvCxnSpPr>
          <p:spPr>
            <a:xfrm>
              <a:off x="9513884" y="1304278"/>
              <a:ext cx="0" cy="465920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EB466F2-5246-E94E-8082-523DF989818D}"/>
                </a:ext>
              </a:extLst>
            </p:cNvPr>
            <p:cNvSpPr txBox="1"/>
            <p:nvPr/>
          </p:nvSpPr>
          <p:spPr>
            <a:xfrm>
              <a:off x="4405775" y="884652"/>
              <a:ext cx="34190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AutoML pipeline</a:t>
              </a:r>
            </a:p>
          </p:txBody>
        </p:sp>
      </p:grpSp>
      <p:sp>
        <p:nvSpPr>
          <p:cNvPr id="48" name="Right Arrow 47">
            <a:extLst>
              <a:ext uri="{FF2B5EF4-FFF2-40B4-BE49-F238E27FC236}">
                <a16:creationId xmlns:a16="http://schemas.microsoft.com/office/drawing/2014/main" id="{59824783-2AC4-E84F-A073-14C343EC7200}"/>
              </a:ext>
            </a:extLst>
          </p:cNvPr>
          <p:cNvSpPr/>
          <p:nvPr/>
        </p:nvSpPr>
        <p:spPr>
          <a:xfrm>
            <a:off x="3594614" y="3298088"/>
            <a:ext cx="398293" cy="3841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C2563F8D-EA03-024C-977B-88135E055A47}"/>
              </a:ext>
            </a:extLst>
          </p:cNvPr>
          <p:cNvSpPr/>
          <p:nvPr/>
        </p:nvSpPr>
        <p:spPr>
          <a:xfrm>
            <a:off x="6409565" y="3298088"/>
            <a:ext cx="398293" cy="3841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53E5E3C5-F36D-A94F-8FBF-FBB1C77B6E34}"/>
              </a:ext>
            </a:extLst>
          </p:cNvPr>
          <p:cNvSpPr/>
          <p:nvPr/>
        </p:nvSpPr>
        <p:spPr>
          <a:xfrm>
            <a:off x="8995741" y="3298088"/>
            <a:ext cx="398293" cy="3841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60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69B49E-C308-E542-A3DE-22AA90FC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F1CABF-C744-FE43-8D60-B9A0D67E2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Why use an ensemble model?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5CE31-6B75-804A-B619-D59F68120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33" y="1046922"/>
            <a:ext cx="10011027" cy="4240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ED994D-19C8-6A44-945C-5D7F2EA82D95}"/>
              </a:ext>
            </a:extLst>
          </p:cNvPr>
          <p:cNvSpPr txBox="1"/>
          <p:nvPr/>
        </p:nvSpPr>
        <p:spPr>
          <a:xfrm>
            <a:off x="1219200" y="5446643"/>
            <a:ext cx="776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Ensemble models give us the full picture!</a:t>
            </a:r>
          </a:p>
        </p:txBody>
      </p:sp>
    </p:spTree>
    <p:extLst>
      <p:ext uri="{BB962C8B-B14F-4D97-AF65-F5344CB8AC3E}">
        <p14:creationId xmlns:p14="http://schemas.microsoft.com/office/powerpoint/2010/main" val="278481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286B13-8330-2343-9B4F-B4E27A28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F4D93A-9674-F049-94CB-447999FD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Exploratory data analysis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8AE6250-AC1D-0A49-A16F-DBE643D87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071573"/>
              </p:ext>
            </p:extLst>
          </p:nvPr>
        </p:nvGraphicFramePr>
        <p:xfrm>
          <a:off x="5300869" y="1354769"/>
          <a:ext cx="4956315" cy="296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263">
                  <a:extLst>
                    <a:ext uri="{9D8B030D-6E8A-4147-A177-3AD203B41FA5}">
                      <a16:colId xmlns:a16="http://schemas.microsoft.com/office/drawing/2014/main" val="255284159"/>
                    </a:ext>
                  </a:extLst>
                </a:gridCol>
                <a:gridCol w="991263">
                  <a:extLst>
                    <a:ext uri="{9D8B030D-6E8A-4147-A177-3AD203B41FA5}">
                      <a16:colId xmlns:a16="http://schemas.microsoft.com/office/drawing/2014/main" val="1828674892"/>
                    </a:ext>
                  </a:extLst>
                </a:gridCol>
                <a:gridCol w="991263">
                  <a:extLst>
                    <a:ext uri="{9D8B030D-6E8A-4147-A177-3AD203B41FA5}">
                      <a16:colId xmlns:a16="http://schemas.microsoft.com/office/drawing/2014/main" val="492765921"/>
                    </a:ext>
                  </a:extLst>
                </a:gridCol>
                <a:gridCol w="991263">
                  <a:extLst>
                    <a:ext uri="{9D8B030D-6E8A-4147-A177-3AD203B41FA5}">
                      <a16:colId xmlns:a16="http://schemas.microsoft.com/office/drawing/2014/main" val="2024839560"/>
                    </a:ext>
                  </a:extLst>
                </a:gridCol>
                <a:gridCol w="991263">
                  <a:extLst>
                    <a:ext uri="{9D8B030D-6E8A-4147-A177-3AD203B41FA5}">
                      <a16:colId xmlns:a16="http://schemas.microsoft.com/office/drawing/2014/main" val="2144154336"/>
                    </a:ext>
                  </a:extLst>
                </a:gridCol>
              </a:tblGrid>
              <a:tr h="808756">
                <a:tc>
                  <a:txBody>
                    <a:bodyPr/>
                    <a:lstStyle/>
                    <a:p>
                      <a:r>
                        <a:rPr lang="en-US" sz="1200" dirty="0"/>
                        <a:t>Vehicle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Target = 0</a:t>
                      </a:r>
                    </a:p>
                    <a:p>
                      <a:pPr algn="ctr"/>
                      <a:r>
                        <a:rPr lang="en-US" sz="1200" dirty="0"/>
                        <a:t>(Non-Fraud)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Target = 1</a:t>
                      </a:r>
                    </a:p>
                    <a:p>
                      <a:pPr algn="ctr"/>
                      <a:r>
                        <a:rPr lang="en-US" sz="1200" dirty="0"/>
                        <a:t> (Fraud)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          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%Frauds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40847"/>
                  </a:ext>
                </a:extLst>
              </a:tr>
              <a:tr h="539171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Sedan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8.8K</a:t>
                      </a:r>
                    </a:p>
                    <a:p>
                      <a:pPr algn="l" fontAlgn="ct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0.8K</a:t>
                      </a:r>
                    </a:p>
                    <a:p>
                      <a:pPr algn="l" fontAlgn="ct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9.6K</a:t>
                      </a:r>
                    </a:p>
                    <a:p>
                      <a:pPr marL="0" algn="l" defTabSz="457200" rtl="0" eaLnBrk="1" fontAlgn="ctr" latinLnBrk="0" hangingPunct="1"/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987650"/>
                  </a:ext>
                </a:extLst>
              </a:tr>
              <a:tr h="539171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5.2K</a:t>
                      </a:r>
                    </a:p>
                    <a:p>
                      <a:pPr algn="l" fontAlgn="ct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84</a:t>
                      </a:r>
                    </a:p>
                    <a:p>
                      <a:pPr algn="l" fontAlgn="ct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5.3K</a:t>
                      </a:r>
                    </a:p>
                    <a:p>
                      <a:pPr marL="0" algn="l" defTabSz="457200" rtl="0" eaLnBrk="1" fontAlgn="ctr" latinLnBrk="0" hangingPunct="1"/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537454"/>
                  </a:ext>
                </a:extLst>
              </a:tr>
              <a:tr h="539171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Utility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347</a:t>
                      </a:r>
                    </a:p>
                    <a:p>
                      <a:pPr algn="l" fontAlgn="ct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44</a:t>
                      </a:r>
                    </a:p>
                    <a:p>
                      <a:pPr algn="l" fontAlgn="ct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391</a:t>
                      </a:r>
                    </a:p>
                    <a:p>
                      <a:pPr marL="0" algn="l" defTabSz="457200" rtl="0" eaLnBrk="1" fontAlgn="ctr" latinLnBrk="0" hangingPunct="1"/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11.25%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558493"/>
                  </a:ext>
                </a:extLst>
              </a:tr>
              <a:tr h="539171"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All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14.4K</a:t>
                      </a:r>
                    </a:p>
                    <a:p>
                      <a:pPr algn="l" fontAlgn="ct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923</a:t>
                      </a:r>
                    </a:p>
                    <a:p>
                      <a:pPr algn="l" fontAlgn="ctr"/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15.4K</a:t>
                      </a:r>
                    </a:p>
                    <a:p>
                      <a:pPr marL="0" algn="l" defTabSz="457200" rtl="0" eaLnBrk="1" fontAlgn="ctr" latinLnBrk="0" hangingPunct="1"/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ctr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863488"/>
                  </a:ext>
                </a:extLst>
              </a:tr>
            </a:tbl>
          </a:graphicData>
        </a:graphic>
      </p:graphicFrame>
      <p:sp>
        <p:nvSpPr>
          <p:cNvPr id="17" name="Up Arrow 16">
            <a:extLst>
              <a:ext uri="{FF2B5EF4-FFF2-40B4-BE49-F238E27FC236}">
                <a16:creationId xmlns:a16="http://schemas.microsoft.com/office/drawing/2014/main" id="{BA48C14C-8FEE-5B40-9E9D-25131563FF32}"/>
              </a:ext>
            </a:extLst>
          </p:cNvPr>
          <p:cNvSpPr/>
          <p:nvPr/>
        </p:nvSpPr>
        <p:spPr>
          <a:xfrm>
            <a:off x="9978889" y="2246046"/>
            <a:ext cx="205981" cy="238539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D43F52E4-1A6F-244C-A1FB-00E72E926CFA}"/>
              </a:ext>
            </a:extLst>
          </p:cNvPr>
          <p:cNvSpPr/>
          <p:nvPr/>
        </p:nvSpPr>
        <p:spPr>
          <a:xfrm>
            <a:off x="9978890" y="3375862"/>
            <a:ext cx="205981" cy="238539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4E7779-EFCE-4944-8AFE-0C4469AA22D1}"/>
              </a:ext>
            </a:extLst>
          </p:cNvPr>
          <p:cNvSpPr txBox="1"/>
          <p:nvPr/>
        </p:nvSpPr>
        <p:spPr>
          <a:xfrm>
            <a:off x="1109793" y="4530473"/>
            <a:ext cx="1039454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target variable is imbalanced with only 6% of the claims being fraudulent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Utility vehicles have the highest % of Fraudulent claims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6567E7-E8E1-FD44-B24B-02096DEDC739}"/>
              </a:ext>
            </a:extLst>
          </p:cNvPr>
          <p:cNvSpPr/>
          <p:nvPr/>
        </p:nvSpPr>
        <p:spPr>
          <a:xfrm rot="16200000">
            <a:off x="7533327" y="880729"/>
            <a:ext cx="504658" cy="523460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11E9DEE-17A0-244A-8E0E-D3A413EBF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96" y="1354769"/>
            <a:ext cx="3689958" cy="2965440"/>
          </a:xfrm>
          <a:prstGeom prst="rect">
            <a:avLst/>
          </a:prstGeom>
          <a:effectLst>
            <a:glow rad="152400"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31934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BC37A90-10B5-9847-93FF-B61E5D28C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714" y="1127119"/>
            <a:ext cx="9369286" cy="325935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286B13-8330-2343-9B4F-B4E27A28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F4D93A-9674-F049-94CB-447999FD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Exploratory data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4E7779-EFCE-4944-8AFE-0C4469AA22D1}"/>
              </a:ext>
            </a:extLst>
          </p:cNvPr>
          <p:cNvSpPr txBox="1"/>
          <p:nvPr/>
        </p:nvSpPr>
        <p:spPr>
          <a:xfrm>
            <a:off x="1298714" y="4617452"/>
            <a:ext cx="982210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Sunday has the highest % of fraudulent claims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Monday has the highest number of claims</a:t>
            </a:r>
          </a:p>
          <a:p>
            <a:endParaRPr lang="en-US" sz="2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16434C-6BB4-E745-ABF7-FC0A5413F288}"/>
              </a:ext>
            </a:extLst>
          </p:cNvPr>
          <p:cNvSpPr/>
          <p:nvPr/>
        </p:nvSpPr>
        <p:spPr>
          <a:xfrm>
            <a:off x="5454593" y="1638388"/>
            <a:ext cx="389616" cy="2191489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38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286B13-8330-2343-9B4F-B4E27A28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F4D93A-9674-F049-94CB-447999FD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Best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Model</a:t>
            </a:r>
            <a:r>
              <a:rPr lang="en-US" sz="2800" dirty="0">
                <a:solidFill>
                  <a:schemeClr val="tx1"/>
                </a:solidFill>
              </a:rPr>
              <a:t> - </a:t>
            </a:r>
            <a:r>
              <a:rPr lang="en-US" sz="3200" dirty="0">
                <a:solidFill>
                  <a:schemeClr val="tx1"/>
                </a:solidFill>
              </a:rPr>
              <a:t>Ensemble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DC3D72B-79F0-9342-AE51-38822ECE8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648383"/>
              </p:ext>
            </p:extLst>
          </p:nvPr>
        </p:nvGraphicFramePr>
        <p:xfrm>
          <a:off x="1189304" y="952034"/>
          <a:ext cx="10141306" cy="897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5327">
                  <a:extLst>
                    <a:ext uri="{9D8B030D-6E8A-4147-A177-3AD203B41FA5}">
                      <a16:colId xmlns:a16="http://schemas.microsoft.com/office/drawing/2014/main" val="3085608643"/>
                    </a:ext>
                  </a:extLst>
                </a:gridCol>
                <a:gridCol w="2384621">
                  <a:extLst>
                    <a:ext uri="{9D8B030D-6E8A-4147-A177-3AD203B41FA5}">
                      <a16:colId xmlns:a16="http://schemas.microsoft.com/office/drawing/2014/main" val="1737316607"/>
                    </a:ext>
                  </a:extLst>
                </a:gridCol>
                <a:gridCol w="2107096">
                  <a:extLst>
                    <a:ext uri="{9D8B030D-6E8A-4147-A177-3AD203B41FA5}">
                      <a16:colId xmlns:a16="http://schemas.microsoft.com/office/drawing/2014/main" val="2824746751"/>
                    </a:ext>
                  </a:extLst>
                </a:gridCol>
                <a:gridCol w="3114262">
                  <a:extLst>
                    <a:ext uri="{9D8B030D-6E8A-4147-A177-3AD203B41FA5}">
                      <a16:colId xmlns:a16="http://schemas.microsoft.com/office/drawing/2014/main" val="33352453"/>
                    </a:ext>
                  </a:extLst>
                </a:gridCol>
              </a:tblGrid>
              <a:tr h="44879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Worst model (F1-score)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Average model (F1-score)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Good model (F1-score)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Best Model - Ensemble (F1-score)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55263"/>
                  </a:ext>
                </a:extLst>
              </a:tr>
              <a:tr h="448794">
                <a:tc>
                  <a:txBody>
                    <a:bodyPr/>
                    <a:lstStyle/>
                    <a:p>
                      <a:r>
                        <a:rPr lang="en-US" dirty="0"/>
                        <a:t>0.52 (Naïve Bayes)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 (Random Forest)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 (XGBoost)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11165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15C000F-99D1-1945-87E8-46FE5964D9AC}"/>
              </a:ext>
            </a:extLst>
          </p:cNvPr>
          <p:cNvSpPr txBox="1"/>
          <p:nvPr/>
        </p:nvSpPr>
        <p:spPr>
          <a:xfrm>
            <a:off x="6870818" y="1891364"/>
            <a:ext cx="3858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Ensemble model – Probability Cutoff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B2849AE0-7330-934C-B819-A281B7CA5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5479" y="2315690"/>
            <a:ext cx="5115340" cy="4162511"/>
          </a:xfrm>
          <a:prstGeom prst="rect">
            <a:avLst/>
          </a:prstGeom>
          <a:effectLst>
            <a:glow rad="266700">
              <a:schemeClr val="accent1">
                <a:alpha val="40000"/>
              </a:schemeClr>
            </a:glo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E4BCAD6-CA62-BC4A-9AF5-85396FD5C502}"/>
              </a:ext>
            </a:extLst>
          </p:cNvPr>
          <p:cNvSpPr txBox="1"/>
          <p:nvPr/>
        </p:nvSpPr>
        <p:spPr>
          <a:xfrm>
            <a:off x="1189305" y="2750646"/>
            <a:ext cx="43633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Ensemble model outperforms the individual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Probability thresholds are determined based on cost-benefit analysis</a:t>
            </a:r>
          </a:p>
        </p:txBody>
      </p:sp>
    </p:spTree>
    <p:extLst>
      <p:ext uri="{BB962C8B-B14F-4D97-AF65-F5344CB8AC3E}">
        <p14:creationId xmlns:p14="http://schemas.microsoft.com/office/powerpoint/2010/main" val="165568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5BF98F-5E32-6C43-943C-C7502537B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5F5A9-3BD9-0641-844E-9D7723AA429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B99CB8-C691-5842-9213-F1CB2A278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793" y="233933"/>
            <a:ext cx="10342823" cy="68603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Cost Benefit Analysis – Choosing the probability threshold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9E6E4DF-17E8-3440-BA5E-AD0D68E296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048129"/>
              </p:ext>
            </p:extLst>
          </p:nvPr>
        </p:nvGraphicFramePr>
        <p:xfrm>
          <a:off x="1221961" y="1745102"/>
          <a:ext cx="9499048" cy="3239451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6683541">
                  <a:extLst>
                    <a:ext uri="{9D8B030D-6E8A-4147-A177-3AD203B41FA5}">
                      <a16:colId xmlns:a16="http://schemas.microsoft.com/office/drawing/2014/main" val="1898416822"/>
                    </a:ext>
                  </a:extLst>
                </a:gridCol>
                <a:gridCol w="1144622">
                  <a:extLst>
                    <a:ext uri="{9D8B030D-6E8A-4147-A177-3AD203B41FA5}">
                      <a16:colId xmlns:a16="http://schemas.microsoft.com/office/drawing/2014/main" val="3664987294"/>
                    </a:ext>
                  </a:extLst>
                </a:gridCol>
                <a:gridCol w="1670885">
                  <a:extLst>
                    <a:ext uri="{9D8B030D-6E8A-4147-A177-3AD203B41FA5}">
                      <a16:colId xmlns:a16="http://schemas.microsoft.com/office/drawing/2014/main" val="815791890"/>
                    </a:ext>
                  </a:extLst>
                </a:gridCol>
              </a:tblGrid>
              <a:tr h="426561"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3919786"/>
                  </a:ext>
                </a:extLst>
              </a:tr>
              <a:tr h="4265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                    </a:t>
                      </a:r>
                      <a:r>
                        <a:rPr 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               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               </a:t>
                      </a:r>
                      <a:r>
                        <a:rPr lang="en-US" sz="1600" u="none" strike="noStrike" dirty="0">
                          <a:effectLst/>
                        </a:rPr>
                        <a:t>Number </a:t>
                      </a:r>
                    </a:p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of claims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2845359"/>
                  </a:ext>
                </a:extLst>
              </a:tr>
              <a:tr h="4265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Cost of a Fraudulent claim going unnoticed </a:t>
                      </a:r>
                      <a:r>
                        <a:rPr lang="en-US" sz="1600" b="1" u="none" strike="noStrike" dirty="0">
                          <a:effectLst/>
                        </a:rPr>
                        <a:t>(False Negative)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$5,000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7184778"/>
                  </a:ext>
                </a:extLst>
              </a:tr>
              <a:tr h="4265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Cost of identifying a legitimate claim as a fraudulent claim </a:t>
                      </a:r>
                      <a:r>
                        <a:rPr lang="en-US" sz="1600" b="1" u="none" strike="noStrike" dirty="0">
                          <a:effectLst/>
                        </a:rPr>
                        <a:t>(False Positive)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$10,000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49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3615382"/>
                  </a:ext>
                </a:extLst>
              </a:tr>
              <a:tr h="42656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7783417"/>
                  </a:ext>
                </a:extLst>
              </a:tr>
              <a:tr h="426561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5243534"/>
                  </a:ext>
                </a:extLst>
              </a:tr>
              <a:tr h="4265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Net Loss with p-threshold = 0.55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$650,000 </a:t>
                      </a:r>
                      <a:endParaRPr lang="en-US" sz="1600" b="1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640874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B80D0FC-89F8-1D44-8EF2-D91F468E2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337871"/>
              </p:ext>
            </p:extLst>
          </p:nvPr>
        </p:nvGraphicFramePr>
        <p:xfrm>
          <a:off x="1221961" y="1745102"/>
          <a:ext cx="9501809" cy="547524"/>
        </p:xfrm>
        <a:graphic>
          <a:graphicData uri="http://schemas.openxmlformats.org/drawingml/2006/table">
            <a:tbl>
              <a:tblPr/>
              <a:tblGrid>
                <a:gridCol w="9501809">
                  <a:extLst>
                    <a:ext uri="{9D8B030D-6E8A-4147-A177-3AD203B41FA5}">
                      <a16:colId xmlns:a16="http://schemas.microsoft.com/office/drawing/2014/main" val="3733457183"/>
                    </a:ext>
                  </a:extLst>
                </a:gridCol>
              </a:tblGrid>
              <a:tr h="5475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                                              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Mis-classification cost of fraudulent claims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688644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FEB068-96AE-F64B-85AC-3AA202B8DC79}"/>
              </a:ext>
            </a:extLst>
          </p:cNvPr>
          <p:cNvCxnSpPr>
            <a:cxnSpLocks/>
          </p:cNvCxnSpPr>
          <p:nvPr/>
        </p:nvCxnSpPr>
        <p:spPr>
          <a:xfrm>
            <a:off x="1221961" y="3339548"/>
            <a:ext cx="9499048" cy="0"/>
          </a:xfrm>
          <a:prstGeom prst="line">
            <a:avLst/>
          </a:prstGeom>
          <a:ln w="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3F807A-1498-3240-9E21-675521F574CC}"/>
              </a:ext>
            </a:extLst>
          </p:cNvPr>
          <p:cNvCxnSpPr>
            <a:cxnSpLocks/>
          </p:cNvCxnSpPr>
          <p:nvPr/>
        </p:nvCxnSpPr>
        <p:spPr>
          <a:xfrm>
            <a:off x="1221961" y="3836505"/>
            <a:ext cx="9499048" cy="0"/>
          </a:xfrm>
          <a:prstGeom prst="line">
            <a:avLst/>
          </a:prstGeom>
          <a:ln w="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08F0F2-855A-BD49-88FC-97FBB3A1DB0D}"/>
              </a:ext>
            </a:extLst>
          </p:cNvPr>
          <p:cNvCxnSpPr>
            <a:cxnSpLocks/>
          </p:cNvCxnSpPr>
          <p:nvPr/>
        </p:nvCxnSpPr>
        <p:spPr>
          <a:xfrm>
            <a:off x="1221961" y="2895600"/>
            <a:ext cx="9499048" cy="0"/>
          </a:xfrm>
          <a:prstGeom prst="line">
            <a:avLst/>
          </a:prstGeom>
          <a:ln w="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B71BE1E-D91A-3E4B-9126-55C6952D3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162101"/>
              </p:ext>
            </p:extLst>
          </p:nvPr>
        </p:nvGraphicFramePr>
        <p:xfrm>
          <a:off x="3461578" y="5679494"/>
          <a:ext cx="474952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175">
                  <a:extLst>
                    <a:ext uri="{9D8B030D-6E8A-4147-A177-3AD203B41FA5}">
                      <a16:colId xmlns:a16="http://schemas.microsoft.com/office/drawing/2014/main" val="936396938"/>
                    </a:ext>
                  </a:extLst>
                </a:gridCol>
                <a:gridCol w="1583175">
                  <a:extLst>
                    <a:ext uri="{9D8B030D-6E8A-4147-A177-3AD203B41FA5}">
                      <a16:colId xmlns:a16="http://schemas.microsoft.com/office/drawing/2014/main" val="1346386037"/>
                    </a:ext>
                  </a:extLst>
                </a:gridCol>
                <a:gridCol w="1583175">
                  <a:extLst>
                    <a:ext uri="{9D8B030D-6E8A-4147-A177-3AD203B41FA5}">
                      <a16:colId xmlns:a16="http://schemas.microsoft.com/office/drawing/2014/main" val="1547457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61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    $670,000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    $650,000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    $695,000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06309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699216C8-CA19-A547-A4B5-0BB4E345BB1F}"/>
              </a:ext>
            </a:extLst>
          </p:cNvPr>
          <p:cNvSpPr/>
          <p:nvPr/>
        </p:nvSpPr>
        <p:spPr>
          <a:xfrm>
            <a:off x="4641651" y="5279750"/>
            <a:ext cx="2627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Net Loss for various p-thresholds</a:t>
            </a:r>
          </a:p>
        </p:txBody>
      </p:sp>
    </p:spTree>
    <p:extLst>
      <p:ext uri="{BB962C8B-B14F-4D97-AF65-F5344CB8AC3E}">
        <p14:creationId xmlns:p14="http://schemas.microsoft.com/office/powerpoint/2010/main" val="187192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286B13-8330-2343-9B4F-B4E27A28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F4D93A-9674-F049-94CB-447999FD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Future Work – Interactive Claims Dashboard</a:t>
            </a:r>
          </a:p>
        </p:txBody>
      </p:sp>
      <p:pic>
        <p:nvPicPr>
          <p:cNvPr id="7" name="Dashboard.mov">
            <a:hlinkClick r:id="" action="ppaction://media"/>
            <a:extLst>
              <a:ext uri="{FF2B5EF4-FFF2-40B4-BE49-F238E27FC236}">
                <a16:creationId xmlns:a16="http://schemas.microsoft.com/office/drawing/2014/main" id="{E13FBB56-852C-6640-B436-1FEC7FFA71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2551" y="826918"/>
            <a:ext cx="9725509" cy="533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rtt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rttn.potx</Template>
  <TotalTime>12901</TotalTime>
  <Words>435</Words>
  <Application>Microsoft Macintosh PowerPoint</Application>
  <PresentationFormat>Widescreen</PresentationFormat>
  <Paragraphs>147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Helvetica</vt:lpstr>
      <vt:lpstr>Helvetica 75 Bold</vt:lpstr>
      <vt:lpstr>Times New Roman</vt:lpstr>
      <vt:lpstr>rttn</vt:lpstr>
      <vt:lpstr>PowerPoint Presentation</vt:lpstr>
      <vt:lpstr>Problem Statement</vt:lpstr>
      <vt:lpstr>Approach</vt:lpstr>
      <vt:lpstr>Why use an ensemble model?</vt:lpstr>
      <vt:lpstr>Exploratory data analysis</vt:lpstr>
      <vt:lpstr>Exploratory data analysis</vt:lpstr>
      <vt:lpstr>Best Model - Ensemble</vt:lpstr>
      <vt:lpstr>Cost Benefit Analysis – Choosing the probability threshold</vt:lpstr>
      <vt:lpstr>Future Work – Interactive Claims Dashboard</vt:lpstr>
      <vt:lpstr>PowerPoint Presentation</vt:lpstr>
    </vt:vector>
  </TitlesOfParts>
  <Company>ACFE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Helen Pryor</dc:creator>
  <cp:lastModifiedBy>Meena Anantha Padmanabhan</cp:lastModifiedBy>
  <cp:revision>782</cp:revision>
  <dcterms:created xsi:type="dcterms:W3CDTF">2010-08-31T13:27:50Z</dcterms:created>
  <dcterms:modified xsi:type="dcterms:W3CDTF">2018-12-13T01:40:07Z</dcterms:modified>
</cp:coreProperties>
</file>